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85" r:id="rId3"/>
    <p:sldId id="258" r:id="rId4"/>
    <p:sldId id="280" r:id="rId5"/>
    <p:sldId id="259" r:id="rId6"/>
    <p:sldId id="283" r:id="rId7"/>
    <p:sldId id="273" r:id="rId8"/>
    <p:sldId id="286" r:id="rId9"/>
    <p:sldId id="287" r:id="rId10"/>
    <p:sldId id="288" r:id="rId11"/>
    <p:sldId id="281" r:id="rId12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2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2800C-4C23-42DD-BDA7-A0835BC70EC6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D487-5CF2-4CA9-B858-8F9FC6AE6BA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2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299B5E-60B2-4A03-9628-8C2048EB7593}" type="datetimeFigureOut">
              <a:rPr lang="pl-PL" smtClean="0"/>
              <a:pPr/>
              <a:t>13.02.2024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3F14EA-41DB-4C7F-879A-D868E79702E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iebieskalinia@niebieskalinia.inf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71600" y="1021896"/>
            <a:ext cx="7560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Goudy Stout" pitchFamily="18" charset="0"/>
              </a:rPr>
              <a:t>Standardy ochrony</a:t>
            </a:r>
          </a:p>
        </p:txBody>
      </p:sp>
      <p:pic>
        <p:nvPicPr>
          <p:cNvPr id="6" name="Obraz 5" descr="Duże i małe dłonie trzymające czerwone serce">
            <a:extLst>
              <a:ext uri="{FF2B5EF4-FFF2-40B4-BE49-F238E27FC236}">
                <a16:creationId xmlns:a16="http://schemas.microsoft.com/office/drawing/2014/main" id="{A8E7A1AC-9626-9B03-3507-6676315ED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783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3925992" y="1588874"/>
            <a:ext cx="539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Goudy Stout" pitchFamily="18" charset="0"/>
              </a:rPr>
              <a:t>Dzieci przed krzywdzeniem</a:t>
            </a:r>
          </a:p>
        </p:txBody>
      </p:sp>
    </p:spTree>
    <p:extLst>
      <p:ext uri="{BB962C8B-B14F-4D97-AF65-F5344CB8AC3E}">
        <p14:creationId xmlns:p14="http://schemas.microsoft.com/office/powerpoint/2010/main" val="1997460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CE457-1349-7B3B-4D5F-F50A8339D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F3FC3-D058-B05E-0238-71B5F33D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pomocy </a:t>
            </a:r>
            <a:br>
              <a:rPr lang="pl-PL" dirty="0"/>
            </a:br>
            <a:r>
              <a:rPr lang="pl-PL" dirty="0"/>
              <a:t>w naszej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C4792A-8597-1506-41AC-51658780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Jeśli przemoc spotyka Cię ze strony dorosłej osoby pracującej </a:t>
            </a:r>
            <a:b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w szkole lub poza szkołą, porozmawiamy z Tobą, żeby spisać co się stało. 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Powiadomimy Twoich rodziców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. Zaproponujemy plan pomocy Tobie i Twoim rodzicom.</a:t>
            </a:r>
          </a:p>
          <a:p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Jeśli przemoc ma charakter przestępstwa, powiadomimy o tym prokuraturę, policję.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Jeśli sprawcą przemocy jest pracownik, dyrektor wyjaśnia okoliczności zdarzenia i podejmuje działania zgodnie </a:t>
            </a:r>
            <a:b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 obowiązującym prawem związanym z naruszeniem etyki zawodu, czy regulaminu pracy.</a:t>
            </a:r>
            <a:endParaRPr lang="pl-PL" sz="2200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Khmer"/>
              </a:rPr>
              <a:t>Doznajesz przemocy?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Khmer"/>
              </a:rPr>
              <a:t>Jesteś świadkiem przemocy wobec dziecka?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  <a:latin typeface="Khmer"/>
              </a:rPr>
              <a:t>NIE zwlekaj, NIE bądź obojętny! Przemoc sama nie zniknie!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  <a:latin typeface="Khmer"/>
              </a:rPr>
              <a:t>ZGŁOŚ PRZEMOC DOMOWĄ !!!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  <a:latin typeface="Khmer"/>
              </a:rPr>
              <a:t>Zgłoś wychowawcy ,nauczycielowi ,pedagogowi, psychologowi, każdemu zaufanemu dorosłemu.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  <a:latin typeface="Khmer"/>
              </a:rPr>
              <a:t>Telefony alarmowe (interwencyjne):</a:t>
            </a:r>
            <a:endParaRPr lang="pl-PL" dirty="0">
              <a:solidFill>
                <a:srgbClr val="C00000"/>
              </a:solidFill>
              <a:latin typeface="Khmer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C00000"/>
                </a:solidFill>
                <a:latin typeface="Khmer"/>
              </a:rPr>
              <a:t>112</a:t>
            </a:r>
            <a:r>
              <a:rPr lang="pl-PL" dirty="0">
                <a:solidFill>
                  <a:srgbClr val="C00000"/>
                </a:solidFill>
                <a:latin typeface="Khmer"/>
              </a:rPr>
              <a:t>  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latin typeface="Khmer"/>
              </a:rPr>
              <a:t>lub</a:t>
            </a:r>
            <a:r>
              <a:rPr lang="pl-PL" dirty="0">
                <a:solidFill>
                  <a:srgbClr val="C00000"/>
                </a:solidFill>
                <a:latin typeface="Khmer"/>
              </a:rPr>
              <a:t> </a:t>
            </a:r>
            <a:r>
              <a:rPr lang="pl-PL" b="1" dirty="0">
                <a:solidFill>
                  <a:srgbClr val="C00000"/>
                </a:solidFill>
                <a:latin typeface="Khmer"/>
              </a:rPr>
              <a:t>997</a:t>
            </a:r>
            <a:endParaRPr lang="pl-PL" dirty="0">
              <a:solidFill>
                <a:srgbClr val="C00000"/>
              </a:solidFill>
              <a:latin typeface="Khmer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Khmer"/>
            </a:endParaRP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Khmer"/>
              </a:rPr>
              <a:t>Telefony zaufania:</a:t>
            </a:r>
            <a:endParaRPr lang="pl-PL" dirty="0">
              <a:solidFill>
                <a:schemeClr val="tx1"/>
              </a:solidFill>
              <a:latin typeface="Khmer"/>
            </a:endParaRPr>
          </a:p>
          <a:p>
            <a:r>
              <a:rPr lang="pl-PL" b="1" dirty="0">
                <a:solidFill>
                  <a:schemeClr val="tx1"/>
                </a:solidFill>
                <a:latin typeface="Khmer"/>
              </a:rPr>
              <a:t> 800 120  002</a:t>
            </a:r>
            <a:r>
              <a:rPr lang="pl-PL" dirty="0">
                <a:solidFill>
                  <a:schemeClr val="tx1"/>
                </a:solidFill>
                <a:latin typeface="Khmer"/>
              </a:rPr>
              <a:t>– </a:t>
            </a:r>
            <a:r>
              <a:rPr lang="pl-PL" b="1" dirty="0">
                <a:solidFill>
                  <a:schemeClr val="tx1"/>
                </a:solidFill>
                <a:latin typeface="Khmer"/>
              </a:rPr>
              <a:t>Niebieska Linia</a:t>
            </a:r>
            <a:r>
              <a:rPr lang="pl-PL" dirty="0">
                <a:solidFill>
                  <a:schemeClr val="tx1"/>
                </a:solidFill>
                <a:latin typeface="Khmer"/>
              </a:rPr>
              <a:t> – infolinia dla ofiar i świadków przemocy domowej. </a:t>
            </a:r>
            <a:r>
              <a:rPr lang="pl-PL" dirty="0">
                <a:solidFill>
                  <a:schemeClr val="tx1"/>
                </a:solidFill>
                <a:latin typeface="Khmer"/>
                <a:hlinkClick r:id="rId2"/>
              </a:rPr>
              <a:t>niebieskalinia@niebieskalinia.info</a:t>
            </a:r>
            <a:r>
              <a:rPr lang="pl-PL" dirty="0">
                <a:solidFill>
                  <a:schemeClr val="tx1"/>
                </a:solidFill>
                <a:latin typeface="Khmer"/>
              </a:rPr>
              <a:t> ;</a:t>
            </a:r>
          </a:p>
          <a:p>
            <a:r>
              <a:rPr lang="pl-PL" dirty="0">
                <a:solidFill>
                  <a:schemeClr val="tx1"/>
                </a:solidFill>
                <a:latin typeface="Khmer"/>
              </a:rPr>
              <a:t> </a:t>
            </a:r>
            <a:r>
              <a:rPr lang="pl-PL" b="1" dirty="0">
                <a:solidFill>
                  <a:schemeClr val="tx1"/>
                </a:solidFill>
                <a:latin typeface="Khmer"/>
              </a:rPr>
              <a:t>800 70 22 22</a:t>
            </a:r>
            <a:r>
              <a:rPr lang="pl-PL" dirty="0">
                <a:solidFill>
                  <a:schemeClr val="tx1"/>
                </a:solidFill>
                <a:latin typeface="Khmer"/>
              </a:rPr>
              <a:t>  - czynny 24 godziny, wsparcie dla osób w stanie kryzysu psychicznego.</a:t>
            </a:r>
          </a:p>
          <a:p>
            <a:r>
              <a:rPr lang="pl-PL" b="1" dirty="0">
                <a:solidFill>
                  <a:schemeClr val="tx1"/>
                </a:solidFill>
                <a:latin typeface="Khmer"/>
              </a:rPr>
              <a:t>116 111</a:t>
            </a:r>
            <a:r>
              <a:rPr lang="pl-PL" dirty="0">
                <a:solidFill>
                  <a:schemeClr val="tx1"/>
                </a:solidFill>
                <a:latin typeface="Khmer"/>
              </a:rPr>
              <a:t> – </a:t>
            </a:r>
            <a:r>
              <a:rPr lang="pl-PL" b="1" dirty="0">
                <a:solidFill>
                  <a:schemeClr val="tx1"/>
                </a:solidFill>
                <a:latin typeface="Khmer"/>
              </a:rPr>
              <a:t>Telefon Zaufania dla Dzieci i Młodzieży</a:t>
            </a:r>
            <a:endParaRPr lang="pl-PL" dirty="0">
              <a:solidFill>
                <a:schemeClr val="tx1"/>
              </a:solidFill>
              <a:latin typeface="Khmer"/>
            </a:endParaRPr>
          </a:p>
          <a:p>
            <a:r>
              <a:rPr lang="pl-PL" b="1" dirty="0">
                <a:solidFill>
                  <a:schemeClr val="tx1"/>
                </a:solidFill>
                <a:latin typeface="Khmer"/>
              </a:rPr>
              <a:t>800 12 12 12</a:t>
            </a:r>
            <a:r>
              <a:rPr lang="pl-PL" dirty="0">
                <a:solidFill>
                  <a:schemeClr val="tx1"/>
                </a:solidFill>
                <a:latin typeface="Khmer"/>
              </a:rPr>
              <a:t> – </a:t>
            </a:r>
            <a:r>
              <a:rPr lang="pl-PL" b="1" dirty="0">
                <a:solidFill>
                  <a:schemeClr val="tx1"/>
                </a:solidFill>
                <a:latin typeface="Khmer"/>
              </a:rPr>
              <a:t>Dziecięcy Telefon Zaufania Rzecznika Praw Dziecka</a:t>
            </a:r>
            <a:r>
              <a:rPr lang="pl-PL" dirty="0">
                <a:solidFill>
                  <a:schemeClr val="tx1"/>
                </a:solidFill>
                <a:latin typeface="Khmer"/>
              </a:rPr>
              <a:t> </a:t>
            </a:r>
            <a:br>
              <a:rPr lang="pl-PL" dirty="0">
                <a:solidFill>
                  <a:schemeClr val="tx1"/>
                </a:solidFill>
                <a:latin typeface="Khmer"/>
              </a:rPr>
            </a:br>
            <a:endParaRPr lang="pl-PL" dirty="0">
              <a:solidFill>
                <a:schemeClr val="tx1"/>
              </a:solidFill>
              <a:latin typeface="Khmer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402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6D877-C238-74EF-4517-65D351D9C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1C4D7-9DFF-4503-A05D-C9DDC051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Standardy ochrony dziecka </a:t>
            </a:r>
            <a:br>
              <a:rPr lang="pl-PL" sz="3200" dirty="0"/>
            </a:br>
            <a:r>
              <a:rPr lang="pl-PL" sz="3200" dirty="0"/>
              <a:t>przed krzywdzeniem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BEDC15-65A7-9741-A359-F3746BF45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dirty="0">
              <a:solidFill>
                <a:schemeClr val="tx1">
                  <a:lumMod val="85000"/>
                  <a:lumOff val="15000"/>
                </a:schemeClr>
              </a:solidFill>
              <a:latin typeface="Garet Book"/>
            </a:endParaRPr>
          </a:p>
          <a:p>
            <a:pPr marL="0" indent="0" algn="ctr">
              <a:buNone/>
            </a:pPr>
            <a:r>
              <a:rPr lang="pl-PL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Garet Book"/>
              </a:rPr>
              <a:t>Zapisane zasady obowiązujące w szkole </a:t>
            </a:r>
            <a:br>
              <a:rPr lang="pl-PL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Garet Book"/>
              </a:rPr>
            </a:br>
            <a:r>
              <a:rPr lang="pl-PL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Garet Book"/>
              </a:rPr>
              <a:t>w celu ograniczenia ryzyka skrzywdzenia  dzieci oraz w celu udzielenia szybkiej </a:t>
            </a:r>
            <a:br>
              <a:rPr lang="pl-PL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Garet Book"/>
              </a:rPr>
            </a:br>
            <a:r>
              <a:rPr lang="pl-PL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Garet Book"/>
              </a:rPr>
              <a:t>i zgodnej z potrzebami pomocy.</a:t>
            </a:r>
          </a:p>
          <a:p>
            <a:pPr marL="0" indent="0" algn="ctr">
              <a:buNone/>
            </a:pPr>
            <a:endParaRPr lang="pl-PL" i="1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041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Standardy ochrony dziecka </a:t>
            </a:r>
            <a:br>
              <a:rPr lang="pl-PL" sz="3200" dirty="0"/>
            </a:br>
            <a:r>
              <a:rPr lang="pl-PL" sz="3200" dirty="0"/>
              <a:t>przed krzywdzeniem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Ochrona przed przemocą ze strony rówieśników</a:t>
            </a:r>
          </a:p>
          <a:p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Ochrona przed przemocą ze strony dorosłych osób, </a:t>
            </a:r>
            <a:b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które z Tobą mieszkają</a:t>
            </a:r>
          </a:p>
          <a:p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Ochrona przed przemocą ze strony osób zatrudnionych</a:t>
            </a:r>
            <a:b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 w szkole</a:t>
            </a:r>
          </a:p>
          <a:p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Ochrona przed przemocą ze strony innych osób dorosłych, które spotykasz, np. innych członków rodziny, z którymi nie mieszkasz na co dzień, trenerów itd.</a:t>
            </a:r>
            <a:endParaRPr lang="pl-PL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i="1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84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Standardy ochrony dzieci obejmują cztery obszary: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I. Szkoła  ustanowiła i wprowadziła w życie Politykę ochrony dzieci przed krzywdzeniem. </a:t>
            </a:r>
          </a:p>
          <a:p>
            <a:endParaRPr lang="pl-PL" sz="2600" b="1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II. Szkoła edukuje, monitoruje i angażuje pracowników </a:t>
            </a:r>
            <a:b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w celu zapobiegania krzywdzeniu dzieci. </a:t>
            </a:r>
          </a:p>
          <a:p>
            <a:endParaRPr lang="pl-PL" sz="2600" b="1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III. W szkole funkcjonują procedury zgłaszania podejrzenia oraz podejmowania interwencji w sytuacji zagrożenia dziecka. </a:t>
            </a:r>
          </a:p>
          <a:p>
            <a:endParaRPr lang="pl-PL" sz="2600" b="1" dirty="0">
              <a:solidFill>
                <a:schemeClr val="tx1"/>
              </a:solidFill>
              <a:latin typeface="Khmer"/>
              <a:cs typeface="Times New Roman" pitchFamily="18" charset="0"/>
            </a:endParaRPr>
          </a:p>
          <a:p>
            <a:r>
              <a:rPr lang="pl-PL" sz="26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IV. Szkoła  monitoruje i okresowo weryfikuje zgodność prowadzonych działań ze standardami.</a:t>
            </a:r>
          </a:p>
        </p:txBody>
      </p:sp>
    </p:spTree>
    <p:extLst>
      <p:ext uri="{BB962C8B-B14F-4D97-AF65-F5344CB8AC3E}">
        <p14:creationId xmlns:p14="http://schemas.microsoft.com/office/powerpoint/2010/main" val="362511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pl-PL" sz="4000" dirty="0">
                <a:effectLst/>
              </a:rPr>
              <a:t>Rodzaje przemocy: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l-PL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Przemoc fizyczna </a:t>
            </a:r>
            <a: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celowe uszkodzenie ciała, zadawanie bólu lub groźba uszkodzenia ciała, np. bicie, szarpanie, kopanie, duszenie, popychanie, obezwładnianie. Skutkiem przemocy fizycznej mogą być złamania, siniaki, rany cięte, poparzenia, obrażenia wewnętrzne.</a:t>
            </a:r>
          </a:p>
          <a:p>
            <a:pPr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Przemoc emocjonalna </a:t>
            </a:r>
            <a: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izolowanie, wyzywanie, ośmieszanie, grożenie, krytykowanie, poniżanie dziecka, wciąganie dziecka w konflikt osób dorosłych, manipulowanie nim, brak odpowiedniego wsparcia, uwagi i miłości, stawianie dziecku wymagań i oczekiwań, którym nie jest ono w stanie sprostać.</a:t>
            </a:r>
          </a:p>
          <a:p>
            <a:pPr>
              <a:lnSpc>
                <a:spcPct val="90000"/>
              </a:lnSpc>
            </a:pPr>
            <a:r>
              <a:rPr lang="pl-PL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Wykorzystanie seksualne </a:t>
            </a:r>
            <a: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angażowanie dziecka </a:t>
            </a:r>
            <a:b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w aktywność seksualną przez osobę dorosłą, nastolatka </a:t>
            </a:r>
            <a:b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lub inne dziecko. Może wiązać się z dotykaniem intymnych części ciała, ale wykorzystanie to też pokazywanie filmów o treści seksualnej przeznaczonych tylko dla dorosłych.</a:t>
            </a:r>
          </a:p>
          <a:p>
            <a:pPr marL="0" indent="0" algn="just">
              <a:buNone/>
            </a:pPr>
            <a:br>
              <a:rPr lang="pl-PL" sz="1300" dirty="0">
                <a:solidFill>
                  <a:schemeClr val="tx1"/>
                </a:solidFill>
              </a:rPr>
            </a:br>
            <a:endParaRPr lang="pl-PL" sz="1300" dirty="0"/>
          </a:p>
        </p:txBody>
      </p:sp>
    </p:spTree>
    <p:extLst>
      <p:ext uri="{BB962C8B-B14F-4D97-AF65-F5344CB8AC3E}">
        <p14:creationId xmlns:p14="http://schemas.microsoft.com/office/powerpoint/2010/main" val="101759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endParaRPr lang="pl-PL" b="1" dirty="0"/>
          </a:p>
          <a:p>
            <a:pPr>
              <a:lnSpc>
                <a:spcPct val="80000"/>
              </a:lnSpc>
            </a:pP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Zaniedbywanie 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niezaspokajanie podstawowych potrzeb dziecka zarówno fizycznych, takich jak właściwe odżywianie, ubieranie, ochrona zdrowia, edukacja, jak i psychicznych jak poczucie bezpieczeństwa, doświadczania miłości i troski. </a:t>
            </a:r>
          </a:p>
          <a:p>
            <a:pPr>
              <a:lnSpc>
                <a:spcPct val="80000"/>
              </a:lnSpc>
            </a:pP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Cyberprzemoc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wyzywanie, straszenie, poniżanie osoby </a:t>
            </a:r>
            <a:b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w Internecie, robienie jej zdjęć lub rejestrowanie filmów bez jej zgody, publikowanie w Internecie lub rozsyłanie zdjęć, filmów lub tekstów, które ją obrażają lub ośmieszają itp.</a:t>
            </a:r>
          </a:p>
          <a:p>
            <a:pPr>
              <a:lnSpc>
                <a:spcPct val="80000"/>
              </a:lnSpc>
            </a:pP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Inne –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to np. pozostawianie bez opieki osoby, która z powodu choroby, niepełnosprawności lub wieku nie może samodzielnie zaspokoić swoich potrzeb, zmuszanie do picia alkoholu, zmuszanie do zażywania środków odurzających, substancji psychotropowych lub leków.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15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589761"/>
            <a:ext cx="69847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800" b="1" dirty="0">
                <a:solidFill>
                  <a:srgbClr val="FF0000"/>
                </a:solidFill>
                <a:latin typeface="Khmer"/>
              </a:rPr>
              <a:t>UWAGA!</a:t>
            </a:r>
          </a:p>
          <a:p>
            <a:pPr algn="ctr">
              <a:lnSpc>
                <a:spcPct val="150000"/>
              </a:lnSpc>
            </a:pPr>
            <a:r>
              <a:rPr lang="pl-PL" altLang="pl-PL" sz="2000" b="1" dirty="0">
                <a:solidFill>
                  <a:srgbClr val="0070C0"/>
                </a:solidFill>
                <a:latin typeface="Khmer"/>
              </a:rPr>
              <a:t>Każdy z przedstawicieli służb:</a:t>
            </a:r>
          </a:p>
          <a:p>
            <a:pPr algn="ctr">
              <a:lnSpc>
                <a:spcPct val="150000"/>
              </a:lnSpc>
            </a:pPr>
            <a:r>
              <a:rPr lang="pl-PL" altLang="pl-PL" dirty="0">
                <a:latin typeface="Khmer"/>
              </a:rPr>
              <a:t>Policji,</a:t>
            </a:r>
          </a:p>
          <a:p>
            <a:pPr algn="ctr">
              <a:lnSpc>
                <a:spcPct val="150000"/>
              </a:lnSpc>
            </a:pPr>
            <a:r>
              <a:rPr lang="pl-PL" altLang="pl-PL" dirty="0">
                <a:latin typeface="Khmer"/>
              </a:rPr>
              <a:t>Pomocy społecznej,</a:t>
            </a:r>
          </a:p>
          <a:p>
            <a:pPr algn="ctr">
              <a:lnSpc>
                <a:spcPct val="150000"/>
              </a:lnSpc>
            </a:pPr>
            <a:r>
              <a:rPr lang="pl-PL" altLang="pl-PL" dirty="0">
                <a:latin typeface="Khmer"/>
              </a:rPr>
              <a:t>Oświaty,</a:t>
            </a:r>
          </a:p>
          <a:p>
            <a:pPr algn="ctr">
              <a:lnSpc>
                <a:spcPct val="150000"/>
              </a:lnSpc>
            </a:pPr>
            <a:r>
              <a:rPr lang="pl-PL" altLang="pl-PL" dirty="0">
                <a:latin typeface="Khmer"/>
              </a:rPr>
              <a:t>Służby zdrowia,</a:t>
            </a:r>
          </a:p>
          <a:p>
            <a:pPr algn="ctr">
              <a:lnSpc>
                <a:spcPct val="150000"/>
              </a:lnSpc>
            </a:pPr>
            <a:r>
              <a:rPr lang="pl-PL" altLang="pl-PL" dirty="0">
                <a:latin typeface="Khmer"/>
              </a:rPr>
              <a:t>Gminnej Komisji Rozwiązywania Problemów Alkoholowych</a:t>
            </a:r>
          </a:p>
          <a:p>
            <a:pPr algn="ctr">
              <a:lnSpc>
                <a:spcPct val="150000"/>
              </a:lnSpc>
            </a:pPr>
            <a:endParaRPr lang="pl-PL" altLang="pl-PL" dirty="0">
              <a:latin typeface="Khmer"/>
            </a:endParaRPr>
          </a:p>
          <a:p>
            <a:pPr algn="ctr">
              <a:lnSpc>
                <a:spcPct val="150000"/>
              </a:lnSpc>
            </a:pPr>
            <a:r>
              <a:rPr lang="pl-PL" altLang="pl-PL" sz="2400" b="1" dirty="0">
                <a:solidFill>
                  <a:srgbClr val="0070C0"/>
                </a:solidFill>
                <a:latin typeface="Khmer"/>
              </a:rPr>
              <a:t>może podjąć działania interwencyjne </a:t>
            </a:r>
            <a:br>
              <a:rPr lang="pl-PL" altLang="pl-PL" sz="2400" b="1" dirty="0">
                <a:solidFill>
                  <a:srgbClr val="0070C0"/>
                </a:solidFill>
                <a:latin typeface="Khmer"/>
              </a:rPr>
            </a:br>
            <a:r>
              <a:rPr lang="pl-PL" altLang="pl-PL" sz="2400" b="1" dirty="0">
                <a:solidFill>
                  <a:srgbClr val="0070C0"/>
                </a:solidFill>
                <a:latin typeface="Khmer"/>
              </a:rPr>
              <a:t>w przypadku podejrzenia przemocy domowej!</a:t>
            </a:r>
          </a:p>
        </p:txBody>
      </p:sp>
    </p:spTree>
    <p:extLst>
      <p:ext uri="{BB962C8B-B14F-4D97-AF65-F5344CB8AC3E}">
        <p14:creationId xmlns:p14="http://schemas.microsoft.com/office/powerpoint/2010/main" val="112868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DFF91-1C21-9A23-8CD3-C5394CAB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pomocy </a:t>
            </a:r>
            <a:br>
              <a:rPr lang="pl-PL" dirty="0"/>
            </a:br>
            <a:r>
              <a:rPr lang="pl-PL" dirty="0"/>
              <a:t>w naszej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A992F9-58E7-BD3E-29EE-A2450E15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Zgłoś przemoc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(do pedagoga, psychologa, wychowawcy </a:t>
            </a:r>
            <a:b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lub do nauczyciela, do którego masz zaufanie)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Osoba do której zgłosiłeś problem zaopiekuje się Tobą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i będzie Ci towarzyszyć w czasie dalszych czynności.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Jeśli przemoc spotyka Cię ze strony rodzica,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czy innej osoby, która </a:t>
            </a:r>
            <a:b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 Tobą mieszka</a:t>
            </a:r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, porozmawiamy z Tobą, żeby zapisać na formularzu „Niebieska Karta A”, jakiej krzywdy doznajesz.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Zadbamy, aby był </a:t>
            </a:r>
            <a:b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</a:b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z Tobą ktoś dorosły z rodziny, kto Cię nie krzywdzi, lub inna osoba dorosła o której obecność poprosisz.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Sprawca przemocy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może być skierowany na terapię, może dostać dozór policji, kuratora, może dostać zakaz zbliżania się do Ciebie. Wszystko zależy od tego w jakim stopniu zagrażał Twojemu zdrowiu.</a:t>
            </a:r>
          </a:p>
        </p:txBody>
      </p:sp>
    </p:spTree>
    <p:extLst>
      <p:ext uri="{BB962C8B-B14F-4D97-AF65-F5344CB8AC3E}">
        <p14:creationId xmlns:p14="http://schemas.microsoft.com/office/powerpoint/2010/main" val="373069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71382-454C-B0C4-E2AE-47DD259ADB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40534-025B-B02C-5246-F3CB13DF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Procedura pomocy </a:t>
            </a:r>
            <a:br>
              <a:rPr lang="pl-PL" dirty="0"/>
            </a:br>
            <a:r>
              <a:rPr lang="pl-PL" dirty="0"/>
              <a:t>w naszej szkole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0E1D8D-E200-AB5C-4193-BBE500610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Jeśli przemoc spotyka Cię ze strony innego ucznia lub uczniów porozmawiamy z Tobą, żeby spisać co się stało. Powiadomimy Twoich rodziców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. Zaproponujemy plan pomocy Tobie i plan interwencji wobec sprawców przemocy.</a:t>
            </a:r>
          </a:p>
          <a:p>
            <a:r>
              <a:rPr lang="pl-PL" sz="2200" b="1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Sprawca przemocy </a:t>
            </a:r>
            <a:r>
              <a:rPr lang="pl-PL" sz="2200" dirty="0">
                <a:solidFill>
                  <a:schemeClr val="tx1"/>
                </a:solidFill>
                <a:latin typeface="Khmer"/>
                <a:cs typeface="Times New Roman" pitchFamily="18" charset="0"/>
              </a:rPr>
              <a:t>może być objęty zajęciami terapeutycznymi, ponieść konsekwencje zgodne ze statutem szkoły, może być zgłoszony na policję, jeśli ukończył 13 lat; możemy zawiadomić sąd o zagrożeniu demoralizacją lub poprosić sąd o zbadanie jego sytuacji rodzinnej; może być objęty dozorem kuratora.</a:t>
            </a:r>
          </a:p>
        </p:txBody>
      </p:sp>
    </p:spTree>
    <p:extLst>
      <p:ext uri="{BB962C8B-B14F-4D97-AF65-F5344CB8AC3E}">
        <p14:creationId xmlns:p14="http://schemas.microsoft.com/office/powerpoint/2010/main" val="3937743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543</TotalTime>
  <Words>873</Words>
  <Application>Microsoft Office PowerPoint</Application>
  <PresentationFormat>Pokaz na ekranie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Garet Book</vt:lpstr>
      <vt:lpstr>Goudy Stout</vt:lpstr>
      <vt:lpstr>Khmer</vt:lpstr>
      <vt:lpstr>Palatino Linotype</vt:lpstr>
      <vt:lpstr>Kierownictwo</vt:lpstr>
      <vt:lpstr>Prezentacja programu PowerPoint</vt:lpstr>
      <vt:lpstr>Standardy ochrony dziecka  przed krzywdzeniem</vt:lpstr>
      <vt:lpstr>Standardy ochrony dziecka  przed krzywdzeniem</vt:lpstr>
      <vt:lpstr>Standardy ochrony dzieci obejmują cztery obszary:</vt:lpstr>
      <vt:lpstr>Rodzaje przemocy:</vt:lpstr>
      <vt:lpstr>Prezentacja programu PowerPoint</vt:lpstr>
      <vt:lpstr>Prezentacja programu PowerPoint</vt:lpstr>
      <vt:lpstr>Procedura pomocy  w naszej szkole</vt:lpstr>
      <vt:lpstr>Procedura pomocy  w naszej szkole</vt:lpstr>
      <vt:lpstr>Procedura pomocy  w naszej szkole</vt:lpstr>
      <vt:lpstr>WAŻNE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Jolanta Postawa</cp:lastModifiedBy>
  <cp:revision>41</cp:revision>
  <dcterms:created xsi:type="dcterms:W3CDTF">2020-11-30T14:45:44Z</dcterms:created>
  <dcterms:modified xsi:type="dcterms:W3CDTF">2024-02-13T19:38:21Z</dcterms:modified>
</cp:coreProperties>
</file>